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40" r:id="rId2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8" Type="http://schemas.openxmlformats.org/officeDocument/2006/relationships/slide" Target="slides/slide12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1CF7231-2FF4-056C-AEE4-FBFB4DCACB19}"/>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F612689-4669-4B85-B024-A7A6B64B7CF8}"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3890" name="Rectangle 2">
            <a:extLst>
              <a:ext uri="{FF2B5EF4-FFF2-40B4-BE49-F238E27FC236}">
                <a16:creationId xmlns:a16="http://schemas.microsoft.com/office/drawing/2014/main" id="{361F8283-B0C4-78C9-2D88-9A42411DF487}"/>
              </a:ext>
            </a:extLst>
          </p:cNvPr>
          <p:cNvSpPr>
            <a:spLocks noChangeArrowheads="1" noTextEdit="1"/>
          </p:cNvSpPr>
          <p:nvPr>
            <p:ph type="sldImg"/>
          </p:nvPr>
        </p:nvSpPr>
        <p:spPr>
          <a:xfrm>
            <a:off x="1181100" y="698500"/>
            <a:ext cx="4649788" cy="3486150"/>
          </a:xfrm>
          <a:ln/>
        </p:spPr>
      </p:sp>
      <p:sp>
        <p:nvSpPr>
          <p:cNvPr id="293891" name="Rectangle 3">
            <a:extLst>
              <a:ext uri="{FF2B5EF4-FFF2-40B4-BE49-F238E27FC236}">
                <a16:creationId xmlns:a16="http://schemas.microsoft.com/office/drawing/2014/main" id="{4BEFA9A1-4E67-1257-7806-FC438C335283}"/>
              </a:ext>
            </a:extLst>
          </p:cNvPr>
          <p:cNvSpPr>
            <a:spLocks noGrp="1" noChangeArrowheads="1"/>
          </p:cNvSpPr>
          <p:nvPr>
            <p:ph type="body" idx="1"/>
          </p:nvPr>
        </p:nvSpPr>
        <p:spPr>
          <a:xfrm>
            <a:off x="935038" y="4416425"/>
            <a:ext cx="5140325" cy="4181475"/>
          </a:xfrm>
        </p:spPr>
        <p:txBody>
          <a:bodyPr/>
          <a:lstStyle/>
          <a:p>
            <a:r>
              <a:rPr lang="en-US" altLang="zh-CN">
                <a:ea typeface="宋体" panose="02010600030101010101" pitchFamily="2" charset="-122"/>
              </a:rPr>
              <a:t>This slide illustrates the Data Strategy Framework.  As shown, it consists of Goals, and a data strategy of three components, that is of governance, structure, and services.  </a:t>
            </a:r>
          </a:p>
          <a:p>
            <a:r>
              <a:rPr lang="en-US" altLang="zh-CN">
                <a:ea typeface="宋体" panose="02010600030101010101" pitchFamily="2" charset="-122"/>
              </a:rPr>
              <a:t>Data strategy starts with goals.  These goals are business goals and are normally well outside the bounds of the data strategy itself.  Business goals include things like “increase market share” and “decrease cycle time”.  Business goals drive the data strategy and there are comprehensive methods of translating them into data management goals that support attainment of the business goals. Goals drive the data strategy.</a:t>
            </a:r>
          </a:p>
          <a:p>
            <a:r>
              <a:rPr lang="en-US" altLang="zh-CN">
                <a:ea typeface="宋体" panose="02010600030101010101" pitchFamily="2" charset="-122"/>
              </a:rPr>
              <a:t>Within the data strategy, we find ourselves dealing with the Structure of our data (which is where a lot of us live and never come up for air).  We find ourselves dealing with Services that make the data available and with Governance which establishes procedures, sets standards, and generally specifies how everything fits and works together to meet the corporate goals, so maybe the arrow from Goals to Data Strategy needs to be two ended.</a:t>
            </a: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8.xml"/></Relationships>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257E761C-4658-7B8A-8493-F49BB49BB86F}"/>
              </a:ext>
            </a:extLst>
          </p:cNvPr>
          <p:cNvSpPr>
            <a:spLocks noGrp="1" noChangeArrowheads="1"/>
          </p:cNvSpPr>
          <p:nvPr>
            <p:ph type="title"/>
          </p:nvPr>
        </p:nvSpPr>
        <p:spPr>
          <a:xfrm>
            <a:off x="1676400" y="228600"/>
            <a:ext cx="7467600" cy="1143000"/>
          </a:xfrm>
        </p:spPr>
        <p:txBody>
          <a:bodyPr/>
          <a:lstStyle/>
          <a:p>
            <a:r>
              <a:rPr lang="en-US" altLang="zh-CN" b="1">
                <a:ea typeface="宋体" panose="02010600030101010101" pitchFamily="2" charset="-122"/>
              </a:rPr>
              <a:t>The DRM Data Strategy Framework</a:t>
            </a:r>
            <a:r>
              <a:rPr lang="en-US" altLang="zh-CN" sz="3200">
                <a:ea typeface="宋体" panose="02010600030101010101" pitchFamily="2" charset="-122"/>
              </a:rPr>
              <a:t>  </a:t>
            </a:r>
          </a:p>
        </p:txBody>
      </p:sp>
      <p:sp>
        <p:nvSpPr>
          <p:cNvPr id="292867" name="Text Box 3">
            <a:extLst>
              <a:ext uri="{FF2B5EF4-FFF2-40B4-BE49-F238E27FC236}">
                <a16:creationId xmlns:a16="http://schemas.microsoft.com/office/drawing/2014/main" id="{24DD3AC7-6317-FEB3-54EF-7DA65C02C55A}"/>
              </a:ext>
            </a:extLst>
          </p:cNvPr>
          <p:cNvSpPr txBox="1">
            <a:spLocks noChangeArrowheads="1"/>
          </p:cNvSpPr>
          <p:nvPr/>
        </p:nvSpPr>
        <p:spPr bwMode="auto">
          <a:xfrm>
            <a:off x="246063" y="5483225"/>
            <a:ext cx="8382000" cy="822325"/>
          </a:xfrm>
          <a:prstGeom prst="rect">
            <a:avLst/>
          </a:prstGeom>
          <a:solidFill>
            <a:srgbClr val="800000"/>
          </a:solidFill>
          <a:ln>
            <a:noFill/>
          </a:ln>
          <a:effectLst/>
          <a:scene3d>
            <a:camera prst="legacyObliqueTopRight"/>
            <a:lightRig rig="legacyFlat3"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rPr>
              <a:t>Goals drive; governance controls; structure defines; and services enable data strategy.</a:t>
            </a:r>
          </a:p>
        </p:txBody>
      </p:sp>
      <p:sp>
        <p:nvSpPr>
          <p:cNvPr id="292868" name="Text Box 4">
            <a:extLst>
              <a:ext uri="{FF2B5EF4-FFF2-40B4-BE49-F238E27FC236}">
                <a16:creationId xmlns:a16="http://schemas.microsoft.com/office/drawing/2014/main" id="{424428CE-95C3-253B-8983-567918CC68EF}"/>
              </a:ext>
            </a:extLst>
          </p:cNvPr>
          <p:cNvSpPr txBox="1">
            <a:spLocks noChangeArrowheads="1"/>
          </p:cNvSpPr>
          <p:nvPr/>
        </p:nvSpPr>
        <p:spPr bwMode="auto">
          <a:xfrm>
            <a:off x="517525" y="6289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92869" name="Group 5">
            <a:extLst>
              <a:ext uri="{FF2B5EF4-FFF2-40B4-BE49-F238E27FC236}">
                <a16:creationId xmlns:a16="http://schemas.microsoft.com/office/drawing/2014/main" id="{2A3CAAD3-78E1-BE33-C64D-316940A0AB47}"/>
              </a:ext>
            </a:extLst>
          </p:cNvPr>
          <p:cNvGrpSpPr>
            <a:grpSpLocks/>
          </p:cNvGrpSpPr>
          <p:nvPr/>
        </p:nvGrpSpPr>
        <p:grpSpPr bwMode="auto">
          <a:xfrm>
            <a:off x="457200" y="1597025"/>
            <a:ext cx="8321675" cy="3505200"/>
            <a:chOff x="384" y="1008"/>
            <a:chExt cx="5241" cy="2208"/>
          </a:xfrm>
        </p:grpSpPr>
        <p:grpSp>
          <p:nvGrpSpPr>
            <p:cNvPr id="292870" name="Group 6">
              <a:extLst>
                <a:ext uri="{FF2B5EF4-FFF2-40B4-BE49-F238E27FC236}">
                  <a16:creationId xmlns:a16="http://schemas.microsoft.com/office/drawing/2014/main" id="{2117C525-3FF7-1511-2A13-AC614FCF19E8}"/>
                </a:ext>
              </a:extLst>
            </p:cNvPr>
            <p:cNvGrpSpPr>
              <a:grpSpLocks/>
            </p:cNvGrpSpPr>
            <p:nvPr/>
          </p:nvGrpSpPr>
          <p:grpSpPr bwMode="auto">
            <a:xfrm>
              <a:off x="384" y="1104"/>
              <a:ext cx="2898" cy="538"/>
              <a:chOff x="671" y="672"/>
              <a:chExt cx="3139" cy="576"/>
            </a:xfrm>
          </p:grpSpPr>
          <p:sp>
            <p:nvSpPr>
              <p:cNvPr id="292871" name="Oval 7">
                <a:extLst>
                  <a:ext uri="{FF2B5EF4-FFF2-40B4-BE49-F238E27FC236}">
                    <a16:creationId xmlns:a16="http://schemas.microsoft.com/office/drawing/2014/main" id="{ADE7A965-5427-2629-B40B-32DF8B431F68}"/>
                  </a:ext>
                </a:extLst>
              </p:cNvPr>
              <p:cNvSpPr>
                <a:spLocks noChangeArrowheads="1"/>
              </p:cNvSpPr>
              <p:nvPr/>
            </p:nvSpPr>
            <p:spPr bwMode="auto">
              <a:xfrm>
                <a:off x="671" y="672"/>
                <a:ext cx="1039" cy="576"/>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Business &amp;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Data Goals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292872" name="AutoShape 8">
                <a:extLst>
                  <a:ext uri="{FF2B5EF4-FFF2-40B4-BE49-F238E27FC236}">
                    <a16:creationId xmlns:a16="http://schemas.microsoft.com/office/drawing/2014/main" id="{A6B3AC71-3DFA-C102-FCA6-3C740FE792D9}"/>
                  </a:ext>
                </a:extLst>
              </p:cNvPr>
              <p:cNvSpPr>
                <a:spLocks noChangeArrowheads="1"/>
              </p:cNvSpPr>
              <p:nvPr/>
            </p:nvSpPr>
            <p:spPr bwMode="auto">
              <a:xfrm>
                <a:off x="1679" y="816"/>
                <a:ext cx="2131"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73" name="Text Box 9">
                <a:extLst>
                  <a:ext uri="{FF2B5EF4-FFF2-40B4-BE49-F238E27FC236}">
                    <a16:creationId xmlns:a16="http://schemas.microsoft.com/office/drawing/2014/main" id="{0F200EAD-AAFE-614A-A3B9-83549D9D0082}"/>
                  </a:ext>
                </a:extLst>
              </p:cNvPr>
              <p:cNvSpPr txBox="1">
                <a:spLocks noChangeArrowheads="1"/>
              </p:cNvSpPr>
              <p:nvPr/>
            </p:nvSpPr>
            <p:spPr bwMode="auto">
              <a:xfrm>
                <a:off x="2386" y="848"/>
                <a:ext cx="49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drive</a:t>
                </a:r>
              </a:p>
            </p:txBody>
          </p:sp>
        </p:grpSp>
        <p:sp>
          <p:nvSpPr>
            <p:cNvPr id="292874" name="AutoShape 10">
              <a:extLst>
                <a:ext uri="{FF2B5EF4-FFF2-40B4-BE49-F238E27FC236}">
                  <a16:creationId xmlns:a16="http://schemas.microsoft.com/office/drawing/2014/main" id="{D73C1B3F-8AAE-2EB3-FE20-FB3900FBB722}"/>
                </a:ext>
              </a:extLst>
            </p:cNvPr>
            <p:cNvSpPr>
              <a:spLocks noChangeAspect="1" noChangeArrowheads="1"/>
            </p:cNvSpPr>
            <p:nvPr/>
          </p:nvSpPr>
          <p:spPr bwMode="auto">
            <a:xfrm>
              <a:off x="1804" y="1872"/>
              <a:ext cx="2114" cy="912"/>
            </a:xfrm>
            <a:prstGeom prst="triangle">
              <a:avLst>
                <a:gd name="adj" fmla="val 50000"/>
              </a:avLst>
            </a:prstGeom>
            <a:solidFill>
              <a:srgbClr val="003300"/>
            </a:solidFill>
            <a:ln w="9525">
              <a:solidFill>
                <a:schemeClr val="tx1"/>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5" name="Oval 11">
              <a:extLst>
                <a:ext uri="{FF2B5EF4-FFF2-40B4-BE49-F238E27FC236}">
                  <a16:creationId xmlns:a16="http://schemas.microsoft.com/office/drawing/2014/main" id="{8DAB7F5F-E179-F2FA-7223-AE3B92778B96}"/>
                </a:ext>
              </a:extLst>
            </p:cNvPr>
            <p:cNvSpPr>
              <a:spLocks noChangeArrowheads="1"/>
            </p:cNvSpPr>
            <p:nvPr/>
          </p:nvSpPr>
          <p:spPr bwMode="auto">
            <a:xfrm>
              <a:off x="2245" y="1508"/>
              <a:ext cx="1215" cy="508"/>
            </a:xfrm>
            <a:prstGeom prst="ellipse">
              <a:avLst/>
            </a:prstGeom>
            <a:solidFill>
              <a:srgbClr val="0000FF"/>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6" name="Oval 12">
              <a:extLst>
                <a:ext uri="{FF2B5EF4-FFF2-40B4-BE49-F238E27FC236}">
                  <a16:creationId xmlns:a16="http://schemas.microsoft.com/office/drawing/2014/main" id="{48653533-06AC-B467-80FA-39EF11D84EC9}"/>
                </a:ext>
              </a:extLst>
            </p:cNvPr>
            <p:cNvSpPr>
              <a:spLocks noChangeArrowheads="1"/>
            </p:cNvSpPr>
            <p:nvPr/>
          </p:nvSpPr>
          <p:spPr bwMode="auto">
            <a:xfrm>
              <a:off x="3504" y="2544"/>
              <a:ext cx="1920" cy="672"/>
            </a:xfrm>
            <a:prstGeom prst="ellipse">
              <a:avLst/>
            </a:prstGeom>
            <a:solidFill>
              <a:srgbClr val="FF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 Sharing/Exchange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(Services)</a:t>
              </a:r>
            </a:p>
          </p:txBody>
        </p:sp>
        <p:sp>
          <p:nvSpPr>
            <p:cNvPr id="292877" name="Text Box 13">
              <a:extLst>
                <a:ext uri="{FF2B5EF4-FFF2-40B4-BE49-F238E27FC236}">
                  <a16:creationId xmlns:a16="http://schemas.microsoft.com/office/drawing/2014/main" id="{8AA0E35C-342E-2979-7769-4BE8AB4A76AB}"/>
                </a:ext>
              </a:extLst>
            </p:cNvPr>
            <p:cNvSpPr txBox="1">
              <a:spLocks noChangeArrowheads="1"/>
            </p:cNvSpPr>
            <p:nvPr/>
          </p:nvSpPr>
          <p:spPr bwMode="auto">
            <a:xfrm>
              <a:off x="2352" y="1632"/>
              <a:ext cx="10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Governance</a:t>
              </a:r>
            </a:p>
          </p:txBody>
        </p:sp>
        <p:sp>
          <p:nvSpPr>
            <p:cNvPr id="292878" name="Text Box 14">
              <a:extLst>
                <a:ext uri="{FF2B5EF4-FFF2-40B4-BE49-F238E27FC236}">
                  <a16:creationId xmlns:a16="http://schemas.microsoft.com/office/drawing/2014/main" id="{6860D05F-23B0-4195-6AFC-FE473960DB4C}"/>
                </a:ext>
              </a:extLst>
            </p:cNvPr>
            <p:cNvSpPr txBox="1">
              <a:spLocks noChangeArrowheads="1"/>
            </p:cNvSpPr>
            <p:nvPr/>
          </p:nvSpPr>
          <p:spPr bwMode="auto">
            <a:xfrm>
              <a:off x="2182" y="2391"/>
              <a:ext cx="13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66"/>
                  </a:solidFill>
                  <a:effectLst/>
                  <a:uLnTx/>
                  <a:uFillTx/>
                  <a:latin typeface="Arial Black" panose="020B0A04020102020204" pitchFamily="34" charset="0"/>
                  <a:ea typeface="宋体" panose="02010600030101010101" pitchFamily="2" charset="-122"/>
                  <a:cs typeface="+mn-cs"/>
                </a:rPr>
                <a:t>Data Strategy</a:t>
              </a:r>
            </a:p>
          </p:txBody>
        </p:sp>
        <p:sp>
          <p:nvSpPr>
            <p:cNvPr id="292879" name="Oval 15">
              <a:extLst>
                <a:ext uri="{FF2B5EF4-FFF2-40B4-BE49-F238E27FC236}">
                  <a16:creationId xmlns:a16="http://schemas.microsoft.com/office/drawing/2014/main" id="{AC8A543D-1C9E-0D6D-DA17-7936C7473C57}"/>
                </a:ext>
              </a:extLst>
            </p:cNvPr>
            <p:cNvSpPr>
              <a:spLocks noChangeArrowheads="1"/>
            </p:cNvSpPr>
            <p:nvPr/>
          </p:nvSpPr>
          <p:spPr bwMode="auto">
            <a:xfrm>
              <a:off x="528" y="2544"/>
              <a:ext cx="1503" cy="672"/>
            </a:xfrm>
            <a:prstGeom prst="ellipse">
              <a:avLst/>
            </a:prstGeom>
            <a:solidFill>
              <a:srgbClr val="00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80" name="Text Box 16">
              <a:extLst>
                <a:ext uri="{FF2B5EF4-FFF2-40B4-BE49-F238E27FC236}">
                  <a16:creationId xmlns:a16="http://schemas.microsoft.com/office/drawing/2014/main" id="{3E091E83-4727-5375-DCCB-64B9275EB0B2}"/>
                </a:ext>
              </a:extLst>
            </p:cNvPr>
            <p:cNvSpPr txBox="1">
              <a:spLocks noChangeArrowheads="1"/>
            </p:cNvSpPr>
            <p:nvPr/>
          </p:nvSpPr>
          <p:spPr bwMode="auto">
            <a:xfrm>
              <a:off x="606" y="2769"/>
              <a:ext cx="13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Architecture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(Structure)</a:t>
              </a:r>
            </a:p>
          </p:txBody>
        </p:sp>
        <p:sp>
          <p:nvSpPr>
            <p:cNvPr id="292881" name="Text Box 17">
              <a:extLst>
                <a:ext uri="{FF2B5EF4-FFF2-40B4-BE49-F238E27FC236}">
                  <a16:creationId xmlns:a16="http://schemas.microsoft.com/office/drawing/2014/main" id="{859B7FDC-FFCE-2C02-51E6-0CEC2EBE7083}"/>
                </a:ext>
              </a:extLst>
            </p:cNvPr>
            <p:cNvSpPr txBox="1">
              <a:spLocks noChangeArrowheads="1"/>
            </p:cNvSpPr>
            <p:nvPr/>
          </p:nvSpPr>
          <p:spPr bwMode="auto">
            <a:xfrm>
              <a:off x="3984" y="1008"/>
              <a:ext cx="164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Rule: All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pillars are required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an effective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strategy.</a:t>
              </a:r>
            </a:p>
          </p:txBody>
        </p:sp>
      </p:grpSp>
      <p:sp>
        <p:nvSpPr>
          <p:cNvPr id="292882" name="Text Box 18">
            <a:extLst>
              <a:ext uri="{FF2B5EF4-FFF2-40B4-BE49-F238E27FC236}">
                <a16:creationId xmlns:a16="http://schemas.microsoft.com/office/drawing/2014/main" id="{7EAA3599-3AF7-57A4-A640-B3D3AA0E366A}"/>
              </a:ext>
            </a:extLst>
          </p:cNvPr>
          <p:cNvSpPr txBox="1">
            <a:spLocks noChangeArrowheads="1"/>
          </p:cNvSpPr>
          <p:nvPr/>
        </p:nvSpPr>
        <p:spPr bwMode="auto">
          <a:xfrm>
            <a:off x="1258888" y="6583363"/>
            <a:ext cx="4489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Special thanks to Laila Moretto and Forrest Snyder, MITRE Corp.</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